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31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2" r:id="rId15"/>
    <p:sldId id="271" r:id="rId16"/>
    <p:sldId id="269" r:id="rId17"/>
    <p:sldId id="270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9"/>
    <p:restoredTop sz="94721"/>
  </p:normalViewPr>
  <p:slideViewPr>
    <p:cSldViewPr snapToGrid="0" snapToObjects="1">
      <p:cViewPr>
        <p:scale>
          <a:sx n="62" d="100"/>
          <a:sy n="62" d="100"/>
        </p:scale>
        <p:origin x="-6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A0898-77BE-064B-BF58-4AB44F2CDEA5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010DE-280D-5F47-BB92-5865F50D8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4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F0DFA-C8A1-CD4D-AD0C-EC12232B28E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1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the-digital-picture.com/News/Default.aspx?Page=9&amp;Cat=Photo-Tips-and-Storie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en.wikipedia.org/wiki/Orange_(fruit)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cliparts.co/pictures-of-students-in-a-classroo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123rf.com/photo_4726024_audio-recording-equipment-or-soundboard-background-with-many-knobs-and-adjustments-board-is-a-little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coolprogeny.com/2014/06/maryland-pick-your-own-farms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pinterest.com/sarahjoyce7/graphic-design-fun-toilet-signs-toiletsign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murph.me/20fSuiP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com/url?sa=i&amp;rct=j&amp;q=&amp;esrc=s&amp;source=images&amp;cd=&amp;cad=rja&amp;uact=8&amp;ved=0ahUKEwj5uJT-4cfPAhXFKCYKHSCcA_cQjRwIBw&amp;url=http://mentalfloss.com/article/49222/11-unserious-photos-albert-einstein&amp;psig=AFQjCNE0hUPq2Pc9CBkxmrNZ_W1XDQNtJQ&amp;ust=1475897822818503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innowing" TargetMode="External"/><Relationship Id="rId2" Type="http://schemas.openxmlformats.org/officeDocument/2006/relationships/hyperlink" Target="https://en.wikipedia.org/wiki/Siftin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08533" y="745068"/>
            <a:ext cx="3183467" cy="5740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15" y="1310324"/>
            <a:ext cx="7315200" cy="3255264"/>
          </a:xfrm>
        </p:spPr>
        <p:txBody>
          <a:bodyPr>
            <a:noAutofit/>
          </a:bodyPr>
          <a:lstStyle/>
          <a:p>
            <a:r>
              <a:rPr lang="en-US" sz="3600" b="1" dirty="0"/>
              <a:t>Stop Asking for Permission! 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dirty="0" smtClean="0"/>
              <a:t>Leading </a:t>
            </a:r>
            <a:r>
              <a:rPr lang="en-US" sz="3600" dirty="0"/>
              <a:t>from a Place of Making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dirty="0"/>
              <a:t>Things Happen</a:t>
            </a:r>
            <a:r>
              <a:rPr lang="en-US" sz="3600" dirty="0" smtClean="0"/>
              <a:t>)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b="1" i="1" dirty="0"/>
              <a:t>aka</a:t>
            </a:r>
            <a:r>
              <a:rPr lang="en-US" sz="2800" b="1" dirty="0"/>
              <a:t>—An arts leader’s guide on getting your way by helping others get theirs.</a:t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733" y="1896532"/>
            <a:ext cx="2590800" cy="32342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11733" y="5417231"/>
            <a:ext cx="316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Bolz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Center for </a:t>
            </a:r>
          </a:p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Arts Administration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1973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GOODNESS</a:t>
            </a:r>
            <a:br>
              <a:rPr lang="en-US" sz="4000" b="1" dirty="0" smtClean="0"/>
            </a:br>
            <a:r>
              <a:rPr lang="en-US" sz="4000" b="1" dirty="0" smtClean="0"/>
              <a:t>THE WISCONSIN IDEA</a:t>
            </a:r>
            <a:br>
              <a:rPr lang="en-US" sz="4000" b="1" dirty="0" smtClean="0"/>
            </a:br>
            <a:r>
              <a:rPr lang="en-US" sz="2800" dirty="0" smtClean="0"/>
              <a:t>university </a:t>
            </a:r>
            <a:r>
              <a:rPr lang="en-US" sz="2800" dirty="0"/>
              <a:t>research should be applied to solve problems and improve health, quality of life, the environment, and agriculture for all citizens of the state.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MILWAUKEE — </a:t>
            </a:r>
            <a:r>
              <a:rPr lang="en-US" sz="3200" dirty="0" smtClean="0"/>
              <a:t>CUTTING $300 Million from the University System budget</a:t>
            </a:r>
            <a:r>
              <a:rPr lang="is-IS" sz="3200" dirty="0" smtClean="0"/>
              <a:t>…</a:t>
            </a:r>
          </a:p>
          <a:p>
            <a:pPr marL="0" indent="0">
              <a:buNone/>
            </a:pPr>
            <a:r>
              <a:rPr lang="is-IS" sz="3200" dirty="0" smtClean="0"/>
              <a:t>…</a:t>
            </a:r>
            <a:r>
              <a:rPr lang="en-US" sz="3200" dirty="0" smtClean="0"/>
              <a:t>The </a:t>
            </a:r>
            <a:r>
              <a:rPr lang="en-US" sz="3200" dirty="0"/>
              <a:t>initial draft of </a:t>
            </a:r>
            <a:r>
              <a:rPr lang="en-US" sz="3200" dirty="0" smtClean="0"/>
              <a:t>Gov. Walker’s </a:t>
            </a:r>
            <a:r>
              <a:rPr lang="en-US" sz="3200" dirty="0"/>
              <a:t>budget bill also proposed to rewrite the university’s 110-year-old mission statement, known as the </a:t>
            </a:r>
            <a:r>
              <a:rPr lang="en-US" sz="3200" b="1" dirty="0"/>
              <a:t>Wisconsin Idea</a:t>
            </a:r>
            <a:r>
              <a:rPr lang="en-US" sz="3200" dirty="0"/>
              <a:t>, deleting “the search for truth” and replacing it with language about meeting “the state’s work-force needs</a:t>
            </a:r>
            <a:r>
              <a:rPr lang="en-US" sz="3200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 smtClean="0"/>
              <a:t>		</a:t>
            </a:r>
            <a:r>
              <a:rPr lang="en-US" sz="2400" b="1" i="1" dirty="0" smtClean="0"/>
              <a:t>--Feb. 16, 2015—The New York Times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050852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age result for Picture of an american beauty ros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300153" cy="396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ABOUT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BEAUTY?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1371600"/>
            <a:ext cx="7315200" cy="461314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5400" dirty="0" smtClean="0"/>
              <a:t>BEAUTY:</a:t>
            </a:r>
          </a:p>
          <a:p>
            <a:pPr algn="r"/>
            <a:endParaRPr lang="en-US" dirty="0" smtClean="0"/>
          </a:p>
          <a:p>
            <a:pPr algn="r"/>
            <a:r>
              <a:rPr lang="en-US" sz="3600" dirty="0" smtClean="0"/>
              <a:t>IT BRINGS US DELIGHT</a:t>
            </a:r>
            <a:endParaRPr lang="en-US" sz="3600" dirty="0"/>
          </a:p>
          <a:p>
            <a:pPr algn="r"/>
            <a:r>
              <a:rPr lang="en-US" sz="3600" dirty="0" smtClean="0"/>
              <a:t>IT IS MEMORABLE</a:t>
            </a:r>
          </a:p>
          <a:p>
            <a:pPr algn="r"/>
            <a:r>
              <a:rPr lang="en-US" sz="3600" dirty="0" smtClean="0"/>
              <a:t>IT IS  WORTH REVISITING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1337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Aesthetics</a:t>
            </a:r>
            <a:br>
              <a:rPr lang="en-US" b="1" dirty="0" smtClean="0"/>
            </a:br>
            <a:r>
              <a:rPr lang="en-US" b="1" dirty="0" smtClean="0"/>
              <a:t>in</a:t>
            </a:r>
            <a:br>
              <a:rPr lang="en-US" b="1" dirty="0" smtClean="0"/>
            </a:br>
            <a:r>
              <a:rPr lang="en-US" b="1" dirty="0" smtClean="0"/>
              <a:t>Business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aka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Beauty in a Business School</a:t>
            </a:r>
            <a:endParaRPr lang="en-US" b="1" dirty="0"/>
          </a:p>
        </p:txBody>
      </p:sp>
      <p:pic>
        <p:nvPicPr>
          <p:cNvPr id="5122" name="Picture 2" descr="aria Kryuchkova at MMo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123837"/>
            <a:ext cx="3302000" cy="439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Valued Customer\Desktop\FINAL POSTER FILES\JPGs\GROUP 1 MW 930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67" y="677334"/>
            <a:ext cx="3437965" cy="531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953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Clean Water, Land and Legacy Amendment</a:t>
            </a:r>
            <a:endParaRPr 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68738" y="984647"/>
            <a:ext cx="7315200" cy="4879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337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 l="25213" t="13447" r="21336" b="4228"/>
          <a:stretch>
            <a:fillRect/>
          </a:stretch>
        </p:blipFill>
        <p:spPr bwMode="auto">
          <a:xfrm>
            <a:off x="2692400" y="71800"/>
            <a:ext cx="3524400" cy="361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 t="17291"/>
          <a:stretch>
            <a:fillRect/>
          </a:stretch>
        </p:blipFill>
        <p:spPr bwMode="auto">
          <a:xfrm>
            <a:off x="2634957" y="3019419"/>
            <a:ext cx="4886003" cy="317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63080"/>
            <a:ext cx="5332300" cy="340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5"/>
          <a:srcRect l="4393" t="3912" r="15642" b="3222"/>
          <a:stretch>
            <a:fillRect/>
          </a:stretch>
        </p:blipFill>
        <p:spPr bwMode="auto">
          <a:xfrm>
            <a:off x="6883897" y="3019418"/>
            <a:ext cx="4392003" cy="317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2399" y="1896533"/>
            <a:ext cx="2201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They all got together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51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90" y="4023395"/>
            <a:ext cx="3252927" cy="2449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887" y="828903"/>
            <a:ext cx="3747469" cy="2627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990" y="856900"/>
            <a:ext cx="3906291" cy="2599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613" y="4023164"/>
            <a:ext cx="3674020" cy="2449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0800000" flipV="1">
            <a:off x="4099094" y="3632540"/>
            <a:ext cx="3216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HUNTERS &amp; ANGLERS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7990" y="391453"/>
            <a:ext cx="2575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CONSERVATIONISTS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67886" y="239149"/>
            <a:ext cx="3910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B07D8"/>
                </a:solidFill>
              </a:rPr>
              <a:t>PASSED BY A COALITION OF: </a:t>
            </a:r>
          </a:p>
          <a:p>
            <a:r>
              <a:rPr lang="en-US" b="1" dirty="0">
                <a:solidFill>
                  <a:srgbClr val="EB07D8"/>
                </a:solidFill>
              </a:rPr>
              <a:t>ARTS ORGANIZATIONS +: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7822614" y="3654062"/>
            <a:ext cx="392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HISTORY &amp; PARK ADVOCATES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600" y="1032938"/>
            <a:ext cx="30736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Passed </a:t>
            </a:r>
            <a:r>
              <a:rPr lang="en-US" sz="2800"/>
              <a:t>in </a:t>
            </a:r>
            <a:r>
              <a:rPr lang="en-US" sz="2800" smtClean="0"/>
              <a:t>2008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u="sng" dirty="0" smtClean="0"/>
              <a:t>Increased </a:t>
            </a:r>
            <a:r>
              <a:rPr lang="en-US" sz="2800" u="sng" dirty="0"/>
              <a:t>state sales tax</a:t>
            </a:r>
            <a:r>
              <a:rPr lang="en-US" sz="2800" dirty="0"/>
              <a:t> by 0.375% 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by an </a:t>
            </a:r>
            <a:r>
              <a:rPr lang="en-US" sz="2800" dirty="0"/>
              <a:t>amendment </a:t>
            </a:r>
            <a:r>
              <a:rPr lang="en-US" dirty="0"/>
              <a:t>to the </a:t>
            </a:r>
            <a:r>
              <a:rPr lang="en-US" sz="2800" dirty="0"/>
              <a:t>state </a:t>
            </a:r>
            <a:r>
              <a:rPr lang="en-US" sz="2800" dirty="0" smtClean="0"/>
              <a:t>constitution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Lasts 25 years</a:t>
            </a:r>
          </a:p>
        </p:txBody>
      </p:sp>
    </p:spTree>
    <p:extLst>
      <p:ext uri="{BB962C8B-B14F-4D97-AF65-F5344CB8AC3E}">
        <p14:creationId xmlns:p14="http://schemas.microsoft.com/office/powerpoint/2010/main" val="1986949570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 tale </a:t>
            </a:r>
            <a:br>
              <a:rPr lang="en-US" sz="4400" b="1" dirty="0" smtClean="0"/>
            </a:br>
            <a:r>
              <a:rPr lang="en-US" sz="4400" b="1" dirty="0" smtClean="0"/>
              <a:t>of two oranges</a:t>
            </a:r>
            <a:endParaRPr lang="en-US" sz="4400" b="1" dirty="0"/>
          </a:p>
        </p:txBody>
      </p:sp>
      <p:pic>
        <p:nvPicPr>
          <p:cNvPr id="6146" name="Picture 2" descr="mage result for picture of two oranges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258" y="1320800"/>
            <a:ext cx="7834384" cy="40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577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Make a great ensemble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667681"/>
            <a:ext cx="7315200" cy="53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00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Don’t ask for permission</a:t>
            </a:r>
            <a:r>
              <a:rPr lang="is-IS" sz="4000" b="1" dirty="0" smtClean="0"/>
              <a:t>…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But DO ask for ADVICE!!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54188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MHR 765: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NONPROFIT BOARD LEADERSHIP</a:t>
            </a:r>
            <a:br>
              <a:rPr lang="en-US" b="1" dirty="0" smtClean="0"/>
            </a:br>
            <a:r>
              <a:rPr lang="en-US" b="1" dirty="0" smtClean="0"/>
              <a:t>COURSE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155" y="863600"/>
            <a:ext cx="6828366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6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MBA students at Wisconsin School of Business </a:t>
            </a:r>
            <a:r>
              <a:rPr lang="en-US" dirty="0" smtClean="0"/>
              <a:t>participate in art-making as part of their leadership training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155" y="863600"/>
            <a:ext cx="6828366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32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NO ONE TOLD THEM THEY COULD</a:t>
            </a:r>
            <a:r>
              <a:rPr lang="is-IS" sz="4400" b="1" dirty="0" smtClean="0"/>
              <a:t>…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i="1" dirty="0" smtClean="0"/>
              <a:t>BUT NO ONE TOLD THEM </a:t>
            </a:r>
            <a:r>
              <a:rPr lang="en-US" sz="4800" b="1" i="1" dirty="0" smtClean="0"/>
              <a:t>THEY COULDN’T</a:t>
            </a:r>
            <a:r>
              <a:rPr lang="is-IS" sz="4000" i="1" dirty="0" smtClean="0"/>
              <a:t>…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888723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en-US" dirty="0"/>
              <a:t>Alan G. </a:t>
            </a:r>
            <a:r>
              <a:rPr lang="en-US" dirty="0" err="1"/>
              <a:t>Carr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Bass Trombone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Music</a:t>
            </a:r>
            <a:r>
              <a:rPr lang="en-US" dirty="0"/>
              <a:t> </a:t>
            </a:r>
            <a:r>
              <a:rPr lang="en-US" i="1" dirty="0" smtClean="0"/>
              <a:t>Manager </a:t>
            </a:r>
            <a:r>
              <a:rPr lang="en-US" i="1" dirty="0"/>
              <a:t>of Olin </a:t>
            </a:r>
            <a:r>
              <a:rPr lang="en-US" i="1" dirty="0" smtClean="0"/>
              <a:t>Arts</a:t>
            </a:r>
            <a:br>
              <a:rPr lang="en-US" i="1" dirty="0" smtClean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BATES COLLEGE</a:t>
            </a:r>
            <a:r>
              <a:rPr lang="en-US" i="1" dirty="0"/>
              <a:t/>
            </a:r>
            <a:br>
              <a:rPr lang="en-US" i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lan_Car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535" y="993972"/>
            <a:ext cx="3226268" cy="48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25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Artists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Scientists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Engineers, </a:t>
            </a:r>
            <a:br>
              <a:rPr lang="en-US" dirty="0" smtClean="0"/>
            </a:br>
            <a:r>
              <a:rPr lang="en-US" dirty="0" smtClean="0"/>
              <a:t>oh my!</a:t>
            </a:r>
            <a:endParaRPr lang="en-US" dirty="0"/>
          </a:p>
        </p:txBody>
      </p:sp>
      <p:pic>
        <p:nvPicPr>
          <p:cNvPr id="9218" name="Picture 2" descr="mage result for pictures of students in a classroom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1265237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292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Problems Are You Solving?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b="1" dirty="0" smtClean="0"/>
              <a:t>How </a:t>
            </a:r>
            <a:r>
              <a:rPr lang="en-US" sz="4400" b="1" dirty="0"/>
              <a:t>Great Artists Think Like </a:t>
            </a:r>
            <a:r>
              <a:rPr lang="en-US" sz="4400" b="1" dirty="0" smtClean="0"/>
              <a:t>Entrepreneurs</a:t>
            </a:r>
            <a:r>
              <a:rPr lang="is-IS" sz="4400" b="1" dirty="0" smtClean="0"/>
              <a:t>…</a:t>
            </a:r>
            <a:endParaRPr lang="en-US" sz="4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50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Challenge </a:t>
            </a:r>
            <a:br>
              <a:rPr lang="en-US" sz="4000" dirty="0" smtClean="0"/>
            </a:br>
            <a:r>
              <a:rPr lang="en-US" sz="4000" dirty="0" smtClean="0"/>
              <a:t>#1</a:t>
            </a:r>
            <a:endParaRPr lang="en-US" sz="4000" dirty="0"/>
          </a:p>
        </p:txBody>
      </p:sp>
      <p:pic>
        <p:nvPicPr>
          <p:cNvPr id="10244" name="Picture 4" descr="mage result for picture of recording equipment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990527"/>
            <a:ext cx="7315200" cy="486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286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Challenge </a:t>
            </a:r>
            <a:br>
              <a:rPr lang="en-US" sz="4000" dirty="0" smtClean="0"/>
            </a:br>
            <a:r>
              <a:rPr lang="en-US" sz="4000" dirty="0" smtClean="0"/>
              <a:t>#2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727" y="863600"/>
            <a:ext cx="6608617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52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Find a way to do what you want to </a:t>
            </a:r>
            <a:r>
              <a:rPr lang="en-US" b="1" dirty="0" smtClean="0"/>
              <a:t>do</a:t>
            </a:r>
            <a:r>
              <a:rPr lang="is-IS" b="1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s-IS" sz="4000" dirty="0" smtClean="0"/>
              <a:t>…</a:t>
            </a:r>
            <a:r>
              <a:rPr lang="en-US" sz="4000" dirty="0" smtClean="0"/>
              <a:t>by </a:t>
            </a:r>
            <a:r>
              <a:rPr lang="en-US" sz="4000" dirty="0"/>
              <a:t>helping someone else do what they need to do.  </a:t>
            </a: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Or</a:t>
            </a:r>
            <a:r>
              <a:rPr lang="en-US" sz="4000" dirty="0"/>
              <a:t>, </a:t>
            </a:r>
            <a:r>
              <a:rPr lang="en-US" sz="4000" b="1" dirty="0"/>
              <a:t>get yours by helping someone else get theirs.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Remember that </a:t>
            </a:r>
            <a:br>
              <a:rPr lang="en-US" sz="4000" b="1" dirty="0" smtClean="0"/>
            </a:br>
            <a:r>
              <a:rPr lang="en-US" sz="4000" b="1" dirty="0" smtClean="0"/>
              <a:t>farm kid?</a:t>
            </a:r>
            <a:endParaRPr lang="en-US" sz="4000" b="1" dirty="0"/>
          </a:p>
        </p:txBody>
      </p:sp>
      <p:pic>
        <p:nvPicPr>
          <p:cNvPr id="11266" name="Picture 2" descr="mage result for picture of a farm kid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1" y="1028608"/>
            <a:ext cx="6787203" cy="452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221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OFFER UP YOUR </a:t>
            </a:r>
            <a:br>
              <a:rPr lang="en-US" sz="4000" b="1" dirty="0" smtClean="0"/>
            </a:br>
            <a:r>
              <a:rPr lang="en-US" sz="4000" b="1" dirty="0" smtClean="0"/>
              <a:t>SUPER</a:t>
            </a:r>
            <a:br>
              <a:rPr lang="en-US" sz="4000" b="1" dirty="0" smtClean="0"/>
            </a:br>
            <a:r>
              <a:rPr lang="en-US" sz="4000" b="1" dirty="0" smtClean="0"/>
              <a:t>POWER!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54998"/>
            <a:ext cx="7315200" cy="493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63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FIND </a:t>
            </a:r>
            <a:br>
              <a:rPr lang="en-US" sz="4400" b="1" dirty="0" smtClean="0"/>
            </a:br>
            <a:r>
              <a:rPr lang="en-US" sz="4400" b="1" dirty="0" smtClean="0"/>
              <a:t>THAT </a:t>
            </a:r>
            <a:br>
              <a:rPr lang="en-US" sz="4400" b="1" dirty="0" smtClean="0"/>
            </a:br>
            <a:r>
              <a:rPr lang="en-US" sz="4400" b="1" dirty="0" smtClean="0"/>
              <a:t>CAPE!</a:t>
            </a:r>
            <a:endParaRPr lang="en-US" sz="4400" b="1" dirty="0"/>
          </a:p>
        </p:txBody>
      </p:sp>
      <p:pic>
        <p:nvPicPr>
          <p:cNvPr id="12290" name="Picture 2" descr="mage result for picture of superwoman bathroom graphic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69898"/>
            <a:ext cx="5805055" cy="580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033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What’s your super power?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54998"/>
            <a:ext cx="7315200" cy="493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0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Illinois farm kid to managing </a:t>
            </a:r>
            <a:r>
              <a:rPr lang="en-US" dirty="0"/>
              <a:t>d</a:t>
            </a:r>
            <a:r>
              <a:rPr lang="en-US" dirty="0" smtClean="0"/>
              <a:t>irector of one of the largest university theatre programs in the country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2400" y="1068725"/>
            <a:ext cx="4721989" cy="46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2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Creative Arts Ensemble—</a:t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Black Music I becomes music business practicum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4575" y="745067"/>
            <a:ext cx="5593292" cy="53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3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Two roads diverged in a wood.  And I – I took the one less traveled by.  </a:t>
            </a:r>
            <a:br>
              <a:rPr lang="en-US" sz="3200" dirty="0" smtClean="0"/>
            </a:br>
            <a:r>
              <a:rPr lang="en-US" sz="3200" dirty="0" smtClean="0"/>
              <a:t>What the hell was I thinking?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i="1" dirty="0"/>
              <a:t>-</a:t>
            </a:r>
            <a:r>
              <a:rPr lang="en-US" sz="2000" i="1" dirty="0" smtClean="0"/>
              <a:t>RF and SW</a:t>
            </a:r>
            <a:endParaRPr lang="en-US" sz="2000" i="1" dirty="0"/>
          </a:p>
        </p:txBody>
      </p:sp>
      <p:pic>
        <p:nvPicPr>
          <p:cNvPr id="1026" name="Picture 2" descr="wo Trail Path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1042987"/>
            <a:ext cx="635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70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It is better to ask forgiveness than for permission.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800" dirty="0"/>
              <a:t>Mark </a:t>
            </a:r>
            <a:r>
              <a:rPr lang="en-US" sz="2800" dirty="0" err="1"/>
              <a:t>Suster</a:t>
            </a:r>
            <a:r>
              <a:rPr lang="en-US" sz="2800" dirty="0"/>
              <a:t>, writing at </a:t>
            </a:r>
            <a:r>
              <a:rPr lang="en-US" sz="2800" i="1" dirty="0">
                <a:hlinkClick r:id="rId2"/>
              </a:rPr>
              <a:t>Both Sides of the Table</a:t>
            </a:r>
            <a:r>
              <a:rPr lang="en-US" sz="2800" dirty="0"/>
              <a:t>:</a:t>
            </a:r>
          </a:p>
          <a:p>
            <a:pPr marL="0" indent="0" fontAlgn="base">
              <a:buNone/>
            </a:pPr>
            <a:r>
              <a:rPr lang="en-US" sz="2800" i="1" dirty="0"/>
              <a:t>I have always believed in the saying, "It's better to beg for forgiveness than to ask for permission."  It's a way of life.  </a:t>
            </a:r>
            <a:endParaRPr lang="en-US" sz="2800" i="1" dirty="0" smtClean="0"/>
          </a:p>
          <a:p>
            <a:pPr marL="0" indent="0" fontAlgn="base">
              <a:buNone/>
            </a:pPr>
            <a:r>
              <a:rPr lang="en-US" sz="2800" i="1" dirty="0" smtClean="0"/>
              <a:t>It's </a:t>
            </a:r>
            <a:r>
              <a:rPr lang="en-US" sz="2800" i="1" dirty="0"/>
              <a:t>not about abusing situations but about knowing when to push the boundaries.  It's about knowing that the overwhelming number of people in life are naysayers and "no </a:t>
            </a:r>
            <a:r>
              <a:rPr lang="en-US" sz="2800" i="1" dirty="0" err="1"/>
              <a:t>sayers</a:t>
            </a:r>
            <a:r>
              <a:rPr lang="en-US" sz="2800" i="1" dirty="0"/>
              <a:t>" and sometimes you </a:t>
            </a:r>
            <a:r>
              <a:rPr lang="en-US" sz="2800" i="1" dirty="0" err="1"/>
              <a:t>gotta</a:t>
            </a:r>
            <a:r>
              <a:rPr lang="en-US" sz="2800" i="1" dirty="0"/>
              <a:t> just roll the dice and say </a:t>
            </a:r>
            <a:r>
              <a:rPr lang="en-US" sz="2800" i="1" dirty="0" smtClean="0"/>
              <a:t>why the hell not.</a:t>
            </a:r>
            <a:endParaRPr lang="en-US" sz="2800" i="1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4546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Outcome #1: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Don’t </a:t>
            </a:r>
            <a:r>
              <a:rPr lang="en-US" dirty="0"/>
              <a:t>always try to be the smartest person in the </a:t>
            </a:r>
            <a:r>
              <a:rPr lang="en-US" dirty="0" smtClean="0"/>
              <a:t>room. </a:t>
            </a:r>
            <a:endParaRPr lang="en-US" dirty="0"/>
          </a:p>
        </p:txBody>
      </p:sp>
      <p:pic>
        <p:nvPicPr>
          <p:cNvPr id="2050" name="Picture 2" descr="mage result for picture of albert einstein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43" y="863600"/>
            <a:ext cx="4250589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86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TRUTH</a:t>
            </a:r>
            <a:endParaRPr lang="en-US" sz="6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946008"/>
              </p:ext>
            </p:extLst>
          </p:nvPr>
        </p:nvGraphicFramePr>
        <p:xfrm>
          <a:off x="3996266" y="836830"/>
          <a:ext cx="6760476" cy="5175195"/>
        </p:xfrm>
        <a:graphic>
          <a:graphicData uri="http://schemas.openxmlformats.org/drawingml/2006/table">
            <a:tbl>
              <a:tblPr/>
              <a:tblGrid>
                <a:gridCol w="5978525"/>
                <a:gridCol w="260772"/>
                <a:gridCol w="521179"/>
              </a:tblGrid>
              <a:tr h="4544101">
                <a:tc>
                  <a:txBody>
                    <a:bodyPr/>
                    <a:lstStyle/>
                    <a:p>
                      <a:pPr fontAlgn="t"/>
                      <a:r>
                        <a:rPr lang="en-US" sz="3200" b="1" i="1" dirty="0">
                          <a:effectLst/>
                        </a:rPr>
                        <a:t>Whatever may be the limitations which trammel inquiry elsewhere </a:t>
                      </a:r>
                      <a:r>
                        <a:rPr lang="en-US" sz="3200" b="1" i="1" dirty="0" smtClean="0">
                          <a:effectLst/>
                        </a:rPr>
                        <a:t>we </a:t>
                      </a:r>
                      <a:r>
                        <a:rPr lang="en-US" sz="3200" b="1" i="1" dirty="0">
                          <a:effectLst/>
                        </a:rPr>
                        <a:t>believe the great state </a:t>
                      </a:r>
                      <a:endParaRPr lang="en-US" sz="3200" b="1" i="1" dirty="0" smtClean="0">
                        <a:effectLst/>
                      </a:endParaRPr>
                    </a:p>
                    <a:p>
                      <a:pPr fontAlgn="t"/>
                      <a:r>
                        <a:rPr lang="en-US" sz="3200" b="1" i="1" dirty="0" smtClean="0">
                          <a:effectLst/>
                        </a:rPr>
                        <a:t>University </a:t>
                      </a:r>
                      <a:r>
                        <a:rPr lang="en-US" sz="3200" b="1" i="1" dirty="0">
                          <a:effectLst/>
                        </a:rPr>
                        <a:t>of Wisconsin should ever encourage that continual </a:t>
                      </a:r>
                      <a:r>
                        <a:rPr lang="en-US" sz="3200" b="1" i="1" dirty="0" smtClean="0">
                          <a:effectLst/>
                        </a:rPr>
                        <a:t>and</a:t>
                      </a:r>
                      <a:r>
                        <a:rPr lang="en-US" sz="3200" b="1" i="1" baseline="0" dirty="0" smtClean="0">
                          <a:effectLst/>
                        </a:rPr>
                        <a:t> </a:t>
                      </a:r>
                      <a:r>
                        <a:rPr lang="en-US" sz="3200" b="1" i="1" dirty="0" smtClean="0">
                          <a:effectLst/>
                        </a:rPr>
                        <a:t>fearless</a:t>
                      </a:r>
                      <a:r>
                        <a:rPr lang="en-US" sz="3200" b="1" i="1" dirty="0">
                          <a:effectLst/>
                        </a:rPr>
                        <a:t> </a:t>
                      </a:r>
                      <a:r>
                        <a:rPr lang="en-US" sz="3200" b="1" i="1" u="none" strike="noStrike" dirty="0">
                          <a:solidFill>
                            <a:srgbClr val="0B0080"/>
                          </a:solidFill>
                          <a:effectLst/>
                          <a:hlinkClick r:id="rId2" tooltip="Sifting"/>
                        </a:rPr>
                        <a:t>sifting</a:t>
                      </a:r>
                      <a:r>
                        <a:rPr lang="en-US" sz="3200" b="1" i="1" dirty="0">
                          <a:effectLst/>
                        </a:rPr>
                        <a:t> and </a:t>
                      </a:r>
                      <a:r>
                        <a:rPr lang="en-US" sz="3200" b="1" i="1" u="none" strike="noStrike" dirty="0">
                          <a:solidFill>
                            <a:srgbClr val="0B0080"/>
                          </a:solidFill>
                          <a:effectLst/>
                          <a:hlinkClick r:id="rId3" tooltip="Winnowing"/>
                        </a:rPr>
                        <a:t>winnowing</a:t>
                      </a:r>
                      <a:r>
                        <a:rPr lang="en-US" sz="3200" b="1" i="1" dirty="0">
                          <a:effectLst/>
                        </a:rPr>
                        <a:t> </a:t>
                      </a:r>
                      <a:endParaRPr lang="en-US" sz="3200" b="1" i="1" dirty="0" smtClean="0">
                        <a:effectLst/>
                      </a:endParaRPr>
                    </a:p>
                    <a:p>
                      <a:pPr fontAlgn="t"/>
                      <a:r>
                        <a:rPr lang="en-US" sz="3200" b="1" i="1" dirty="0" smtClean="0">
                          <a:effectLst/>
                        </a:rPr>
                        <a:t>by </a:t>
                      </a:r>
                      <a:r>
                        <a:rPr lang="en-US" sz="3200" b="1" i="1" dirty="0">
                          <a:effectLst/>
                        </a:rPr>
                        <a:t>which alone </a:t>
                      </a:r>
                      <a:endParaRPr lang="en-US" sz="3200" b="1" i="1" dirty="0" smtClean="0">
                        <a:effectLst/>
                      </a:endParaRPr>
                    </a:p>
                    <a:p>
                      <a:pPr fontAlgn="t"/>
                      <a:r>
                        <a:rPr lang="en-US" sz="3200" b="1" i="1" dirty="0" smtClean="0">
                          <a:effectLst/>
                        </a:rPr>
                        <a:t>the </a:t>
                      </a:r>
                      <a:r>
                        <a:rPr lang="en-US" sz="3200" b="1" i="1" dirty="0">
                          <a:effectLst/>
                        </a:rPr>
                        <a:t>truth can be found.</a:t>
                      </a:r>
                    </a:p>
                  </a:txBody>
                  <a:tcPr marL="114519" marR="114519" marT="45807" marB="4580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1600" b="1">
                          <a:solidFill>
                            <a:srgbClr val="B2B7F2"/>
                          </a:solidFill>
                          <a:effectLst/>
                          <a:latin typeface="Times New Roman" charset="0"/>
                        </a:rPr>
                        <a:t>”</a:t>
                      </a:r>
                    </a:p>
                  </a:txBody>
                  <a:tcPr marL="114519" marR="114519" marT="114519" marB="11451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453" marR="82453" marT="41227" marB="41227">
                    <a:lnL>
                      <a:noFill/>
                    </a:lnL>
                  </a:tcPr>
                </a:tc>
              </a:tr>
              <a:tr h="57717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i="1" dirty="0">
                          <a:effectLst/>
                        </a:rPr>
                        <a:t>— 1894 Ely trial committee final report, via </a:t>
                      </a:r>
                      <a:r>
                        <a:rPr lang="en-US" sz="1800" i="1" dirty="0" err="1" smtClean="0">
                          <a:effectLst/>
                        </a:rPr>
                        <a:t>Herfurth's</a:t>
                      </a:r>
                      <a:endParaRPr lang="en-US" sz="1800" i="1" dirty="0" smtClean="0">
                        <a:effectLst/>
                      </a:endParaRPr>
                    </a:p>
                    <a:p>
                      <a:pPr algn="r"/>
                      <a:r>
                        <a:rPr lang="en-US" sz="1800" i="1" dirty="0">
                          <a:effectLst/>
                        </a:rPr>
                        <a:t> Sifting and Winnowing</a:t>
                      </a:r>
                      <a:endParaRPr lang="en-US" sz="1800" dirty="0">
                        <a:effectLst/>
                      </a:endParaRPr>
                    </a:p>
                  </a:txBody>
                  <a:tcPr marL="82453" marR="483120" marT="41227" marB="412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40215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145</TotalTime>
  <Words>350</Words>
  <Application>Microsoft Office PowerPoint</Application>
  <PresentationFormat>Custom</PresentationFormat>
  <Paragraphs>69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Frame</vt:lpstr>
      <vt:lpstr>Stop Asking for Permission!   Leading from a Place of Making  (Things Happen)  </vt:lpstr>
      <vt:lpstr>MBA students at Wisconsin School of Business participate in art-making as part of their leadership training</vt:lpstr>
      <vt:lpstr>What’s your super power?</vt:lpstr>
      <vt:lpstr>From Illinois farm kid to managing director of one of the largest university theatre programs in the country</vt:lpstr>
      <vt:lpstr>Creative Arts Ensemble—  Black Music I becomes music business practicum</vt:lpstr>
      <vt:lpstr>Two roads diverged in a wood.  And I – I took the one less traveled by.   What the hell was I thinking?  -RF and SW</vt:lpstr>
      <vt:lpstr>It is better to ask forgiveness than for permission.</vt:lpstr>
      <vt:lpstr>Learning Outcome #1:  Don’t always try to be the smartest person in the room. </vt:lpstr>
      <vt:lpstr>TRUTH</vt:lpstr>
      <vt:lpstr>GOODNESS THE WISCONSIN IDEA university research should be applied to solve problems and improve health, quality of life, the environment, and agriculture for all citizens of the state.</vt:lpstr>
      <vt:lpstr>WHAT ABOUT  BEAUTY?</vt:lpstr>
      <vt:lpstr>Aesthetics in Business   aka  Beauty in a Business School</vt:lpstr>
      <vt:lpstr>Clean Water, Land and Legacy Amendment</vt:lpstr>
      <vt:lpstr>PowerPoint Presentation</vt:lpstr>
      <vt:lpstr>PowerPoint Presentation</vt:lpstr>
      <vt:lpstr>A tale  of two oranges</vt:lpstr>
      <vt:lpstr>Make a great ensemble</vt:lpstr>
      <vt:lpstr>Don’t ask for permission…</vt:lpstr>
      <vt:lpstr>MHR 765:  NONPROFIT BOARD LEADERSHIP COURSE</vt:lpstr>
      <vt:lpstr>NO ONE TOLD THEM THEY COULD…</vt:lpstr>
      <vt:lpstr>Alan G. Carr  Bass Trombone and  Music Manager of Olin Arts  BATES COLLEGE </vt:lpstr>
      <vt:lpstr>Artists  and  Scientists  and  Engineers,  oh my!</vt:lpstr>
      <vt:lpstr>What Problems Are You Solving?</vt:lpstr>
      <vt:lpstr>Challenge  #1</vt:lpstr>
      <vt:lpstr>Challenge  #2</vt:lpstr>
      <vt:lpstr>Find a way to do what you want to do…</vt:lpstr>
      <vt:lpstr>Remember that  farm kid?</vt:lpstr>
      <vt:lpstr>OFFER UP YOUR  SUPER POWER!</vt:lpstr>
      <vt:lpstr>FIND  THAT  CAPE!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Stop Asking for Permission!   Leading from a Place of Making  (Things Happen)</dc:title>
  <dc:creator>Microsoft Office User</dc:creator>
  <cp:lastModifiedBy>Gilg, Kerstin</cp:lastModifiedBy>
  <cp:revision>29</cp:revision>
  <dcterms:created xsi:type="dcterms:W3CDTF">2016-10-07T02:47:44Z</dcterms:created>
  <dcterms:modified xsi:type="dcterms:W3CDTF">2016-10-27T11:17:33Z</dcterms:modified>
</cp:coreProperties>
</file>